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Squada One" charset="1" panose="020000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3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4163" y="3215361"/>
            <a:ext cx="11019675" cy="354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0"/>
              </a:lnSpc>
            </a:pPr>
            <a:r>
              <a:rPr lang="en-US" sz="17554" spc="-789">
                <a:solidFill>
                  <a:srgbClr val="35DBFF"/>
                </a:solidFill>
                <a:latin typeface="Squada One"/>
                <a:ea typeface="Squada One"/>
                <a:cs typeface="Squada One"/>
                <a:sym typeface="Squada One"/>
              </a:rPr>
              <a:t>CRYPTO TRACKER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17805" y="8493825"/>
            <a:ext cx="9512133" cy="764475"/>
            <a:chOff x="0" y="0"/>
            <a:chExt cx="2505253" cy="201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5253" cy="201343"/>
            </a:xfrm>
            <a:custGeom>
              <a:avLst/>
              <a:gdLst/>
              <a:ahLst/>
              <a:cxnLst/>
              <a:rect r="r" b="b" t="t" l="l"/>
              <a:pathLst>
                <a:path h="201343" w="2505253">
                  <a:moveTo>
                    <a:pt x="41509" y="0"/>
                  </a:moveTo>
                  <a:lnTo>
                    <a:pt x="2463744" y="0"/>
                  </a:lnTo>
                  <a:cubicBezTo>
                    <a:pt x="2474753" y="0"/>
                    <a:pt x="2485311" y="4373"/>
                    <a:pt x="2493096" y="12158"/>
                  </a:cubicBezTo>
                  <a:cubicBezTo>
                    <a:pt x="2500880" y="19942"/>
                    <a:pt x="2505253" y="30500"/>
                    <a:pt x="2505253" y="41509"/>
                  </a:cubicBezTo>
                  <a:lnTo>
                    <a:pt x="2505253" y="159834"/>
                  </a:lnTo>
                  <a:cubicBezTo>
                    <a:pt x="2505253" y="170843"/>
                    <a:pt x="2500880" y="181401"/>
                    <a:pt x="2493096" y="189186"/>
                  </a:cubicBezTo>
                  <a:cubicBezTo>
                    <a:pt x="2485311" y="196970"/>
                    <a:pt x="2474753" y="201343"/>
                    <a:pt x="2463744" y="201343"/>
                  </a:cubicBezTo>
                  <a:lnTo>
                    <a:pt x="41509" y="201343"/>
                  </a:lnTo>
                  <a:cubicBezTo>
                    <a:pt x="30500" y="201343"/>
                    <a:pt x="19942" y="196970"/>
                    <a:pt x="12158" y="189186"/>
                  </a:cubicBezTo>
                  <a:cubicBezTo>
                    <a:pt x="4373" y="181401"/>
                    <a:pt x="0" y="170843"/>
                    <a:pt x="0" y="159834"/>
                  </a:cubicBezTo>
                  <a:lnTo>
                    <a:pt x="0" y="41509"/>
                  </a:lnTo>
                  <a:cubicBezTo>
                    <a:pt x="0" y="30500"/>
                    <a:pt x="4373" y="19942"/>
                    <a:pt x="12158" y="12158"/>
                  </a:cubicBezTo>
                  <a:cubicBezTo>
                    <a:pt x="19942" y="4373"/>
                    <a:pt x="30500" y="0"/>
                    <a:pt x="415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5253" cy="239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90304" y="6527414"/>
            <a:ext cx="7907392" cy="96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4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SHAPING THE FUTURE THROUGH SMART SOLUTIONS TODAY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21316" y="8661089"/>
            <a:ext cx="8784608" cy="38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b="true" sz="22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HTTPS://GITHUB.COM/CHINTSOGT0825/FINAL.GIT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53837" y="8315675"/>
            <a:ext cx="3104257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GROUP MEMBERS: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1. CHINTSOGT – 113021194 (LEADER)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2. KHANGAI – 113021187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2069">
            <a:off x="13978245" y="7623328"/>
            <a:ext cx="3658235" cy="3452043"/>
          </a:xfrm>
          <a:custGeom>
            <a:avLst/>
            <a:gdLst/>
            <a:ahLst/>
            <a:cxnLst/>
            <a:rect r="r" b="b" t="t" l="l"/>
            <a:pathLst>
              <a:path h="3452043" w="3658235">
                <a:moveTo>
                  <a:pt x="0" y="0"/>
                </a:moveTo>
                <a:lnTo>
                  <a:pt x="3658234" y="0"/>
                </a:lnTo>
                <a:lnTo>
                  <a:pt x="3658234" y="3452043"/>
                </a:lnTo>
                <a:lnTo>
                  <a:pt x="0" y="3452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950465">
            <a:off x="1934067" y="2941638"/>
            <a:ext cx="2048668" cy="1933198"/>
          </a:xfrm>
          <a:custGeom>
            <a:avLst/>
            <a:gdLst/>
            <a:ahLst/>
            <a:cxnLst/>
            <a:rect r="r" b="b" t="t" l="l"/>
            <a:pathLst>
              <a:path h="1933198" w="2048668">
                <a:moveTo>
                  <a:pt x="0" y="0"/>
                </a:moveTo>
                <a:lnTo>
                  <a:pt x="2048668" y="0"/>
                </a:lnTo>
                <a:lnTo>
                  <a:pt x="2048668" y="1933198"/>
                </a:lnTo>
                <a:lnTo>
                  <a:pt x="0" y="1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03621" y="2860367"/>
            <a:ext cx="8071889" cy="7379113"/>
          </a:xfrm>
          <a:custGeom>
            <a:avLst/>
            <a:gdLst/>
            <a:ahLst/>
            <a:cxnLst/>
            <a:rect r="r" b="b" t="t" l="l"/>
            <a:pathLst>
              <a:path h="7379113" w="8071889">
                <a:moveTo>
                  <a:pt x="0" y="0"/>
                </a:moveTo>
                <a:lnTo>
                  <a:pt x="8071889" y="0"/>
                </a:lnTo>
                <a:lnTo>
                  <a:pt x="8071889" y="7379113"/>
                </a:lnTo>
                <a:lnTo>
                  <a:pt x="0" y="7379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11574" y="1152216"/>
            <a:ext cx="12864852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REAL-TIME DATA COLLECTION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1743" y="4763569"/>
            <a:ext cx="6663351" cy="213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16"/>
              </a:lnSpc>
            </a:pPr>
            <a:r>
              <a:rPr lang="en-US" sz="30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SUCCESSFULLY SUBSCRIBED AND RECEIVED PRICE UPDATES FROM THE ZENOH PUBLISHER. </a:t>
            </a:r>
          </a:p>
          <a:p>
            <a:pPr algn="just">
              <a:lnSpc>
                <a:spcPts val="4216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Stored up to 2400 historical price points per coin in memory and CSV.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2069">
            <a:off x="13978245" y="7623328"/>
            <a:ext cx="3658235" cy="3452043"/>
          </a:xfrm>
          <a:custGeom>
            <a:avLst/>
            <a:gdLst/>
            <a:ahLst/>
            <a:cxnLst/>
            <a:rect r="r" b="b" t="t" l="l"/>
            <a:pathLst>
              <a:path h="3452043" w="3658235">
                <a:moveTo>
                  <a:pt x="0" y="0"/>
                </a:moveTo>
                <a:lnTo>
                  <a:pt x="3658234" y="0"/>
                </a:lnTo>
                <a:lnTo>
                  <a:pt x="3658234" y="3452043"/>
                </a:lnTo>
                <a:lnTo>
                  <a:pt x="0" y="3452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950465">
            <a:off x="1934067" y="2941638"/>
            <a:ext cx="2048668" cy="1933198"/>
          </a:xfrm>
          <a:custGeom>
            <a:avLst/>
            <a:gdLst/>
            <a:ahLst/>
            <a:cxnLst/>
            <a:rect r="r" b="b" t="t" l="l"/>
            <a:pathLst>
              <a:path h="1933198" w="2048668">
                <a:moveTo>
                  <a:pt x="0" y="0"/>
                </a:moveTo>
                <a:lnTo>
                  <a:pt x="2048668" y="0"/>
                </a:lnTo>
                <a:lnTo>
                  <a:pt x="2048668" y="1933198"/>
                </a:lnTo>
                <a:lnTo>
                  <a:pt x="0" y="1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24751" y="2952546"/>
            <a:ext cx="11301259" cy="6215692"/>
          </a:xfrm>
          <a:custGeom>
            <a:avLst/>
            <a:gdLst/>
            <a:ahLst/>
            <a:cxnLst/>
            <a:rect r="r" b="b" t="t" l="l"/>
            <a:pathLst>
              <a:path h="6215692" w="11301259">
                <a:moveTo>
                  <a:pt x="0" y="0"/>
                </a:moveTo>
                <a:lnTo>
                  <a:pt x="11301259" y="0"/>
                </a:lnTo>
                <a:lnTo>
                  <a:pt x="11301259" y="6215692"/>
                </a:lnTo>
                <a:lnTo>
                  <a:pt x="0" y="6215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71679" y="1534804"/>
            <a:ext cx="9058450" cy="157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4"/>
              </a:lnSpc>
            </a:pPr>
            <a:r>
              <a:rPr lang="en-US" sz="12598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31383" y="3050718"/>
            <a:ext cx="5614572" cy="5962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8"/>
              </a:lnSpc>
            </a:pPr>
            <a:r>
              <a:rPr lang="en-US" sz="307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INTERACTIVE LINE CHARTS SHOW PRICE HISTORY AND 24-HOUR FORECASTS. </a:t>
            </a:r>
          </a:p>
          <a:p>
            <a:pPr algn="ctr">
              <a:lnSpc>
                <a:spcPts val="4298"/>
              </a:lnSpc>
            </a:pPr>
            <a:r>
              <a:rPr lang="en-US" sz="307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Dashboard updates every minute with fresh data. </a:t>
            </a:r>
          </a:p>
          <a:p>
            <a:pPr algn="ctr">
              <a:lnSpc>
                <a:spcPts val="4298"/>
              </a:lnSpc>
            </a:pPr>
            <a:r>
              <a:rPr lang="en-US" sz="307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Confidence gauge indicates model prediction reliability. </a:t>
            </a:r>
          </a:p>
          <a:p>
            <a:pPr algn="ctr">
              <a:lnSpc>
                <a:spcPts val="4298"/>
              </a:lnSpc>
            </a:pPr>
            <a:r>
              <a:rPr lang="en-US" sz="307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The prediction table provides hourly forecast summaries with intuitive trend </a:t>
            </a:r>
          </a:p>
          <a:p>
            <a:pPr algn="ctr">
              <a:lnSpc>
                <a:spcPts val="4298"/>
              </a:lnSpc>
              <a:spcBef>
                <a:spcPct val="0"/>
              </a:spcBef>
            </a:pPr>
            <a:r>
              <a:rPr lang="en-US" sz="307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arrows.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2069">
            <a:off x="13978245" y="7623328"/>
            <a:ext cx="3658235" cy="3452043"/>
          </a:xfrm>
          <a:custGeom>
            <a:avLst/>
            <a:gdLst/>
            <a:ahLst/>
            <a:cxnLst/>
            <a:rect r="r" b="b" t="t" l="l"/>
            <a:pathLst>
              <a:path h="3452043" w="3658235">
                <a:moveTo>
                  <a:pt x="0" y="0"/>
                </a:moveTo>
                <a:lnTo>
                  <a:pt x="3658234" y="0"/>
                </a:lnTo>
                <a:lnTo>
                  <a:pt x="3658234" y="3452043"/>
                </a:lnTo>
                <a:lnTo>
                  <a:pt x="0" y="3452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950465">
            <a:off x="1934067" y="2941638"/>
            <a:ext cx="2048668" cy="1933198"/>
          </a:xfrm>
          <a:custGeom>
            <a:avLst/>
            <a:gdLst/>
            <a:ahLst/>
            <a:cxnLst/>
            <a:rect r="r" b="b" t="t" l="l"/>
            <a:pathLst>
              <a:path h="1933198" w="2048668">
                <a:moveTo>
                  <a:pt x="0" y="0"/>
                </a:moveTo>
                <a:lnTo>
                  <a:pt x="2048668" y="0"/>
                </a:lnTo>
                <a:lnTo>
                  <a:pt x="2048668" y="1933198"/>
                </a:lnTo>
                <a:lnTo>
                  <a:pt x="0" y="1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90441" y="4106486"/>
            <a:ext cx="11415974" cy="3981321"/>
          </a:xfrm>
          <a:custGeom>
            <a:avLst/>
            <a:gdLst/>
            <a:ahLst/>
            <a:cxnLst/>
            <a:rect r="r" b="b" t="t" l="l"/>
            <a:pathLst>
              <a:path h="3981321" w="11415974">
                <a:moveTo>
                  <a:pt x="0" y="0"/>
                </a:moveTo>
                <a:lnTo>
                  <a:pt x="11415974" y="0"/>
                </a:lnTo>
                <a:lnTo>
                  <a:pt x="11415974" y="3981321"/>
                </a:lnTo>
                <a:lnTo>
                  <a:pt x="0" y="3981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14775" y="1201526"/>
            <a:ext cx="9058450" cy="302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4"/>
              </a:lnSpc>
            </a:pPr>
            <a:r>
              <a:rPr lang="en-US" sz="12598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 NEWS INTEGRATION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06911" y="4169414"/>
            <a:ext cx="4520526" cy="377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8"/>
              </a:lnSpc>
            </a:pPr>
            <a:r>
              <a:rPr lang="en-US" sz="307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RELEVANT NEWS HEADLINES FOR SELECTED CRYPTOCURRENCY ARE FETCHED LIVE FROM GOOGLE </a:t>
            </a:r>
          </a:p>
          <a:p>
            <a:pPr algn="just">
              <a:lnSpc>
                <a:spcPts val="4298"/>
              </a:lnSpc>
            </a:pPr>
            <a:r>
              <a:rPr lang="en-US" sz="307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News RSS. </a:t>
            </a:r>
          </a:p>
          <a:p>
            <a:pPr algn="just">
              <a:lnSpc>
                <a:spcPts val="4298"/>
              </a:lnSpc>
              <a:spcBef>
                <a:spcPct val="0"/>
              </a:spcBef>
            </a:pPr>
            <a:r>
              <a:rPr lang="en-US" sz="307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News section updates dynamically based on the selected coin.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2069">
            <a:off x="13978245" y="7623328"/>
            <a:ext cx="3658235" cy="3452043"/>
          </a:xfrm>
          <a:custGeom>
            <a:avLst/>
            <a:gdLst/>
            <a:ahLst/>
            <a:cxnLst/>
            <a:rect r="r" b="b" t="t" l="l"/>
            <a:pathLst>
              <a:path h="3452043" w="3658235">
                <a:moveTo>
                  <a:pt x="0" y="0"/>
                </a:moveTo>
                <a:lnTo>
                  <a:pt x="3658234" y="0"/>
                </a:lnTo>
                <a:lnTo>
                  <a:pt x="3658234" y="3452043"/>
                </a:lnTo>
                <a:lnTo>
                  <a:pt x="0" y="3452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950465">
            <a:off x="1934067" y="2941638"/>
            <a:ext cx="2048668" cy="1933198"/>
          </a:xfrm>
          <a:custGeom>
            <a:avLst/>
            <a:gdLst/>
            <a:ahLst/>
            <a:cxnLst/>
            <a:rect r="r" b="b" t="t" l="l"/>
            <a:pathLst>
              <a:path h="1933198" w="2048668">
                <a:moveTo>
                  <a:pt x="0" y="0"/>
                </a:moveTo>
                <a:lnTo>
                  <a:pt x="2048668" y="0"/>
                </a:lnTo>
                <a:lnTo>
                  <a:pt x="2048668" y="1933198"/>
                </a:lnTo>
                <a:lnTo>
                  <a:pt x="0" y="1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04249" y="4942118"/>
            <a:ext cx="8639751" cy="3909487"/>
          </a:xfrm>
          <a:custGeom>
            <a:avLst/>
            <a:gdLst/>
            <a:ahLst/>
            <a:cxnLst/>
            <a:rect r="r" b="b" t="t" l="l"/>
            <a:pathLst>
              <a:path h="3909487" w="8639751">
                <a:moveTo>
                  <a:pt x="0" y="0"/>
                </a:moveTo>
                <a:lnTo>
                  <a:pt x="8639751" y="0"/>
                </a:lnTo>
                <a:lnTo>
                  <a:pt x="8639751" y="3909487"/>
                </a:lnTo>
                <a:lnTo>
                  <a:pt x="0" y="3909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93959" y="4942118"/>
            <a:ext cx="8806500" cy="4095022"/>
          </a:xfrm>
          <a:custGeom>
            <a:avLst/>
            <a:gdLst/>
            <a:ahLst/>
            <a:cxnLst/>
            <a:rect r="r" b="b" t="t" l="l"/>
            <a:pathLst>
              <a:path h="4095022" w="8806500">
                <a:moveTo>
                  <a:pt x="0" y="0"/>
                </a:moveTo>
                <a:lnTo>
                  <a:pt x="8806499" y="0"/>
                </a:lnTo>
                <a:lnTo>
                  <a:pt x="8806499" y="4095022"/>
                </a:lnTo>
                <a:lnTo>
                  <a:pt x="0" y="4095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58813" y="898972"/>
            <a:ext cx="11047064" cy="114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8"/>
              </a:lnSpc>
            </a:pPr>
            <a:r>
              <a:rPr lang="en-US" sz="921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PREDICTION PERFORMANCE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4249" y="2309163"/>
            <a:ext cx="10109129" cy="1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8"/>
              </a:lnSpc>
            </a:pPr>
            <a:r>
              <a:rPr lang="en-US" sz="307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GENERATES 24-HOUR FORECASTS WITH ±2% CONFIDENCE INTERVALS </a:t>
            </a:r>
          </a:p>
          <a:p>
            <a:pPr algn="just">
              <a:lnSpc>
                <a:spcPts val="4298"/>
              </a:lnSpc>
              <a:spcBef>
                <a:spcPct val="0"/>
              </a:spcBef>
            </a:pPr>
            <a:r>
              <a:rPr lang="en-US" sz="307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Handles missing data gracefully with defaults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50369">
            <a:off x="11393949" y="-729651"/>
            <a:ext cx="4392299" cy="4144734"/>
          </a:xfrm>
          <a:custGeom>
            <a:avLst/>
            <a:gdLst/>
            <a:ahLst/>
            <a:cxnLst/>
            <a:rect r="r" b="b" t="t" l="l"/>
            <a:pathLst>
              <a:path h="4144734" w="4392299">
                <a:moveTo>
                  <a:pt x="0" y="0"/>
                </a:moveTo>
                <a:lnTo>
                  <a:pt x="4392300" y="0"/>
                </a:lnTo>
                <a:lnTo>
                  <a:pt x="4392300" y="4144734"/>
                </a:lnTo>
                <a:lnTo>
                  <a:pt x="0" y="414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99999">
            <a:off x="-31121" y="8136102"/>
            <a:ext cx="2869485" cy="2707750"/>
          </a:xfrm>
          <a:custGeom>
            <a:avLst/>
            <a:gdLst/>
            <a:ahLst/>
            <a:cxnLst/>
            <a:rect r="r" b="b" t="t" l="l"/>
            <a:pathLst>
              <a:path h="2707750" w="2869485">
                <a:moveTo>
                  <a:pt x="0" y="0"/>
                </a:moveTo>
                <a:lnTo>
                  <a:pt x="2869485" y="0"/>
                </a:lnTo>
                <a:lnTo>
                  <a:pt x="2869485" y="2707750"/>
                </a:lnTo>
                <a:lnTo>
                  <a:pt x="0" y="270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50369">
            <a:off x="10621617" y="-355395"/>
            <a:ext cx="1486768" cy="1402968"/>
          </a:xfrm>
          <a:custGeom>
            <a:avLst/>
            <a:gdLst/>
            <a:ahLst/>
            <a:cxnLst/>
            <a:rect r="r" b="b" t="t" l="l"/>
            <a:pathLst>
              <a:path h="1402968" w="1486768">
                <a:moveTo>
                  <a:pt x="0" y="0"/>
                </a:moveTo>
                <a:lnTo>
                  <a:pt x="1486768" y="0"/>
                </a:lnTo>
                <a:lnTo>
                  <a:pt x="1486768" y="1402968"/>
                </a:lnTo>
                <a:lnTo>
                  <a:pt x="0" y="140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52694" y="1304925"/>
            <a:ext cx="6182611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CHAPTER 4: CONCLUSIONS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06799"/>
            <a:ext cx="16230600" cy="557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6"/>
              </a:lnSpc>
              <a:spcBef>
                <a:spcPct val="0"/>
              </a:spcBef>
            </a:pPr>
            <a:r>
              <a:rPr lang="en-US" sz="394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The project demonstrates an effective integration of real-time data streaming, web visualization, and synthetic forecasting for cryptocurrency prices. Using Python’s rich ecosystem—Zenoh for messaging, Dash for UI, and Beautiful Soup for web scraping—enabled rapid development of a functional dashboard. While the prediction model is simple, it provides valuable insights and</a:t>
            </a:r>
            <a:r>
              <a:rPr lang="en-US" sz="394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 a foundation for future enhancements such as machine learning-based forecasting and more comprehensive data persistence. The project is modular and extensible, ready to incorporate additional features like more coins, advanced models, user management, and database-backed storage.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13224" y="1931151"/>
            <a:ext cx="9261553" cy="3954172"/>
            <a:chOff x="0" y="0"/>
            <a:chExt cx="7436558" cy="317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36558" cy="3175000"/>
            </a:xfrm>
            <a:custGeom>
              <a:avLst/>
              <a:gdLst/>
              <a:ahLst/>
              <a:cxnLst/>
              <a:rect r="r" b="b" t="t" l="l"/>
              <a:pathLst>
                <a:path h="3175000" w="7436558">
                  <a:moveTo>
                    <a:pt x="7436558" y="3175000"/>
                  </a:moveTo>
                  <a:lnTo>
                    <a:pt x="0" y="3175000"/>
                  </a:lnTo>
                  <a:cubicBezTo>
                    <a:pt x="0" y="1421498"/>
                    <a:pt x="1664733" y="0"/>
                    <a:pt x="3718279" y="0"/>
                  </a:cubicBezTo>
                  <a:cubicBezTo>
                    <a:pt x="5771825" y="0"/>
                    <a:pt x="7436558" y="1421498"/>
                    <a:pt x="7436558" y="3175000"/>
                  </a:cubicBezTo>
                  <a:close/>
                </a:path>
              </a:pathLst>
            </a:custGeom>
            <a:blipFill>
              <a:blip r:embed="rId3"/>
              <a:stretch>
                <a:fillRect l="0" t="-28074" r="0" b="-28074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481034" y="5961749"/>
            <a:ext cx="11325931" cy="23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59"/>
              </a:lnSpc>
            </a:pPr>
            <a:r>
              <a:rPr lang="en-US" sz="19186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032069">
            <a:off x="13978245" y="7623328"/>
            <a:ext cx="3658235" cy="3452043"/>
          </a:xfrm>
          <a:custGeom>
            <a:avLst/>
            <a:gdLst/>
            <a:ahLst/>
            <a:cxnLst/>
            <a:rect r="r" b="b" t="t" l="l"/>
            <a:pathLst>
              <a:path h="3452043" w="3658235">
                <a:moveTo>
                  <a:pt x="0" y="0"/>
                </a:moveTo>
                <a:lnTo>
                  <a:pt x="3658234" y="0"/>
                </a:lnTo>
                <a:lnTo>
                  <a:pt x="3658234" y="3452043"/>
                </a:lnTo>
                <a:lnTo>
                  <a:pt x="0" y="345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1950465">
            <a:off x="1934067" y="2941638"/>
            <a:ext cx="2048668" cy="1933198"/>
          </a:xfrm>
          <a:custGeom>
            <a:avLst/>
            <a:gdLst/>
            <a:ahLst/>
            <a:cxnLst/>
            <a:rect r="r" b="b" t="t" l="l"/>
            <a:pathLst>
              <a:path h="1933198" w="2048668">
                <a:moveTo>
                  <a:pt x="0" y="0"/>
                </a:moveTo>
                <a:lnTo>
                  <a:pt x="2048668" y="0"/>
                </a:lnTo>
                <a:lnTo>
                  <a:pt x="2048668" y="1933198"/>
                </a:lnTo>
                <a:lnTo>
                  <a:pt x="0" y="1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43" t="-12138" r="-9174" b="-111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829" y="2142974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2"/>
                </a:lnTo>
                <a:lnTo>
                  <a:pt x="0" y="600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33632" y="2608556"/>
            <a:ext cx="5069889" cy="506988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3333" t="0" r="-3333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68777" y="2627757"/>
            <a:ext cx="6369605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OVERVIEW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8777" y="3834256"/>
            <a:ext cx="8130394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project implements a real-time cryptocurrency tracking and prediction dashboard using advanced Python features and libraries: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68777" y="4962304"/>
            <a:ext cx="8130394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ZENOH FOR REAL-TIME PUB/SUB MESSAGING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Dash/Plotly for interactive web visualization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Scikit-learn for linear regression price prediction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BeautifulSoup for news scraping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Threading for concurrent data collection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Pandas for data processing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46142" y="7721455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1974">
            <a:off x="14079552" y="-1959434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508989" y="1028700"/>
            <a:ext cx="6195500" cy="8229600"/>
            <a:chOff x="0" y="0"/>
            <a:chExt cx="959845" cy="1274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9845" cy="1274980"/>
            </a:xfrm>
            <a:custGeom>
              <a:avLst/>
              <a:gdLst/>
              <a:ahLst/>
              <a:cxnLst/>
              <a:rect r="r" b="b" t="t" l="l"/>
              <a:pathLst>
                <a:path h="1274980" w="959845">
                  <a:moveTo>
                    <a:pt x="0" y="0"/>
                  </a:moveTo>
                  <a:lnTo>
                    <a:pt x="959845" y="0"/>
                  </a:lnTo>
                  <a:lnTo>
                    <a:pt x="959845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5"/>
              <a:stretch>
                <a:fillRect l="-16415" t="0" r="-1641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778840"/>
            <a:ext cx="8229856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KEY ACHIEVEMENTS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18814"/>
            <a:ext cx="9972122" cy="371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1"/>
              </a:lnSpc>
            </a:pPr>
            <a:r>
              <a:rPr lang="en-US" sz="30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REAL-TIME PRICE UPDATES FROM COINGECKO API </a:t>
            </a:r>
          </a:p>
          <a:p>
            <a:pPr algn="l">
              <a:lnSpc>
                <a:spcPts val="4271"/>
              </a:lnSpc>
            </a:pPr>
            <a:r>
              <a:rPr lang="en-US" sz="30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24-hour price predictions with confidence intervals </a:t>
            </a:r>
          </a:p>
          <a:p>
            <a:pPr algn="l">
              <a:lnSpc>
                <a:spcPts val="4271"/>
              </a:lnSpc>
            </a:pPr>
            <a:r>
              <a:rPr lang="en-US" sz="30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Interactive historical price charts </a:t>
            </a:r>
          </a:p>
          <a:p>
            <a:pPr algn="l">
              <a:lnSpc>
                <a:spcPts val="4271"/>
              </a:lnSpc>
            </a:pPr>
            <a:r>
              <a:rPr lang="en-US" sz="30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Automated news aggregation </a:t>
            </a:r>
          </a:p>
          <a:p>
            <a:pPr algn="l">
              <a:lnSpc>
                <a:spcPts val="4271"/>
              </a:lnSpc>
              <a:spcBef>
                <a:spcPct val="0"/>
              </a:spcBef>
            </a:pPr>
            <a:r>
              <a:rPr lang="en-US" sz="30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CSV data logging for analysis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0473" y="2488892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32194">
            <a:off x="14873751" y="6504927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2"/>
                </a:lnTo>
                <a:lnTo>
                  <a:pt x="0" y="600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5143500"/>
            <a:ext cx="9144000" cy="5143500"/>
            <a:chOff x="0" y="0"/>
            <a:chExt cx="1416645" cy="7968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6645" cy="796863"/>
            </a:xfrm>
            <a:custGeom>
              <a:avLst/>
              <a:gdLst/>
              <a:ahLst/>
              <a:cxnLst/>
              <a:rect r="r" b="b" t="t" l="l"/>
              <a:pathLst>
                <a:path h="796863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5"/>
              <a:stretch>
                <a:fillRect l="0" t="-10767" r="0" b="-1076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0"/>
            <a:ext cx="9144000" cy="5143500"/>
            <a:chOff x="0" y="0"/>
            <a:chExt cx="1416645" cy="7968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6645" cy="796863"/>
            </a:xfrm>
            <a:custGeom>
              <a:avLst/>
              <a:gdLst/>
              <a:ahLst/>
              <a:cxnLst/>
              <a:rect r="r" b="b" t="t" l="l"/>
              <a:pathLst>
                <a:path h="796863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6"/>
              <a:stretch>
                <a:fillRect l="0" t="-10767" r="0" b="-1076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42903" y="935038"/>
            <a:ext cx="6369605" cy="354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CHAPTER 2: IMPLEMENTATION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71012" y="6677206"/>
            <a:ext cx="7289976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9999" strike="noStrike" u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CORE ARCHITECTURE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32194">
            <a:off x="5464405" y="817462"/>
            <a:ext cx="2559125" cy="2414883"/>
          </a:xfrm>
          <a:custGeom>
            <a:avLst/>
            <a:gdLst/>
            <a:ahLst/>
            <a:cxnLst/>
            <a:rect r="r" b="b" t="t" l="l"/>
            <a:pathLst>
              <a:path h="2414883" w="2559125">
                <a:moveTo>
                  <a:pt x="0" y="0"/>
                </a:moveTo>
                <a:lnTo>
                  <a:pt x="2559125" y="0"/>
                </a:lnTo>
                <a:lnTo>
                  <a:pt x="2559125" y="2414884"/>
                </a:lnTo>
                <a:lnTo>
                  <a:pt x="0" y="241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73392"/>
            <a:ext cx="7085086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SYSTEM DESIGN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4098" y="2379891"/>
            <a:ext cx="8478294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 application follows a multi-threaded producer-consumer pattern: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699999">
            <a:off x="6061660" y="7996077"/>
            <a:ext cx="4855520" cy="4581845"/>
          </a:xfrm>
          <a:custGeom>
            <a:avLst/>
            <a:gdLst/>
            <a:ahLst/>
            <a:cxnLst/>
            <a:rect r="r" b="b" t="t" l="l"/>
            <a:pathLst>
              <a:path h="4581845" w="4855520">
                <a:moveTo>
                  <a:pt x="0" y="0"/>
                </a:moveTo>
                <a:lnTo>
                  <a:pt x="4855520" y="0"/>
                </a:lnTo>
                <a:lnTo>
                  <a:pt x="4855520" y="4581846"/>
                </a:lnTo>
                <a:lnTo>
                  <a:pt x="0" y="4581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4098" y="6664324"/>
            <a:ext cx="16135202" cy="2763153"/>
          </a:xfrm>
          <a:custGeom>
            <a:avLst/>
            <a:gdLst/>
            <a:ahLst/>
            <a:cxnLst/>
            <a:rect r="r" b="b" t="t" l="l"/>
            <a:pathLst>
              <a:path h="2763153" w="16135202">
                <a:moveTo>
                  <a:pt x="0" y="0"/>
                </a:moveTo>
                <a:lnTo>
                  <a:pt x="16135202" y="0"/>
                </a:lnTo>
                <a:lnTo>
                  <a:pt x="16135202" y="2763154"/>
                </a:lnTo>
                <a:lnTo>
                  <a:pt x="0" y="276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4098" y="3394075"/>
            <a:ext cx="868591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PUBLISHER THREAD: FETCHES PRICES/NEWS EVERY 10S → ZENOH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Subscriber Thread: Listens to Zenoh → Updates memory/CSV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Dash Main Thread: Handles UI rendering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03358" y="5419725"/>
            <a:ext cx="7085086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 FLOW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2715" y="126381"/>
            <a:ext cx="5296340" cy="5296340"/>
          </a:xfrm>
          <a:custGeom>
            <a:avLst/>
            <a:gdLst/>
            <a:ahLst/>
            <a:cxnLst/>
            <a:rect r="r" b="b" t="t" l="l"/>
            <a:pathLst>
              <a:path h="5296340" w="5296340">
                <a:moveTo>
                  <a:pt x="0" y="0"/>
                </a:moveTo>
                <a:lnTo>
                  <a:pt x="5296340" y="0"/>
                </a:lnTo>
                <a:lnTo>
                  <a:pt x="5296340" y="5296340"/>
                </a:lnTo>
                <a:lnTo>
                  <a:pt x="0" y="529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50369">
            <a:off x="11393949" y="-729651"/>
            <a:ext cx="4392299" cy="4144734"/>
          </a:xfrm>
          <a:custGeom>
            <a:avLst/>
            <a:gdLst/>
            <a:ahLst/>
            <a:cxnLst/>
            <a:rect r="r" b="b" t="t" l="l"/>
            <a:pathLst>
              <a:path h="4144734" w="4392299">
                <a:moveTo>
                  <a:pt x="0" y="0"/>
                </a:moveTo>
                <a:lnTo>
                  <a:pt x="4392300" y="0"/>
                </a:lnTo>
                <a:lnTo>
                  <a:pt x="4392300" y="4144734"/>
                </a:lnTo>
                <a:lnTo>
                  <a:pt x="0" y="4144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05355" y="126381"/>
            <a:ext cx="5296340" cy="5296340"/>
          </a:xfrm>
          <a:custGeom>
            <a:avLst/>
            <a:gdLst/>
            <a:ahLst/>
            <a:cxnLst/>
            <a:rect r="r" b="b" t="t" l="l"/>
            <a:pathLst>
              <a:path h="5296340" w="5296340">
                <a:moveTo>
                  <a:pt x="0" y="0"/>
                </a:moveTo>
                <a:lnTo>
                  <a:pt x="5296340" y="0"/>
                </a:lnTo>
                <a:lnTo>
                  <a:pt x="5296340" y="5296340"/>
                </a:lnTo>
                <a:lnTo>
                  <a:pt x="0" y="529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75472" y="5143500"/>
            <a:ext cx="5296340" cy="5296340"/>
          </a:xfrm>
          <a:custGeom>
            <a:avLst/>
            <a:gdLst/>
            <a:ahLst/>
            <a:cxnLst/>
            <a:rect r="r" b="b" t="t" l="l"/>
            <a:pathLst>
              <a:path h="5296340" w="5296340">
                <a:moveTo>
                  <a:pt x="0" y="0"/>
                </a:moveTo>
                <a:lnTo>
                  <a:pt x="5296340" y="0"/>
                </a:lnTo>
                <a:lnTo>
                  <a:pt x="5296340" y="5296340"/>
                </a:lnTo>
                <a:lnTo>
                  <a:pt x="0" y="529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699999">
            <a:off x="-31121" y="8136102"/>
            <a:ext cx="2869485" cy="2707750"/>
          </a:xfrm>
          <a:custGeom>
            <a:avLst/>
            <a:gdLst/>
            <a:ahLst/>
            <a:cxnLst/>
            <a:rect r="r" b="b" t="t" l="l"/>
            <a:pathLst>
              <a:path h="2707750" w="2869485">
                <a:moveTo>
                  <a:pt x="0" y="0"/>
                </a:moveTo>
                <a:lnTo>
                  <a:pt x="2869485" y="0"/>
                </a:lnTo>
                <a:lnTo>
                  <a:pt x="2869485" y="2707750"/>
                </a:lnTo>
                <a:lnTo>
                  <a:pt x="0" y="2707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350369">
            <a:off x="10621617" y="-355395"/>
            <a:ext cx="1486768" cy="1402968"/>
          </a:xfrm>
          <a:custGeom>
            <a:avLst/>
            <a:gdLst/>
            <a:ahLst/>
            <a:cxnLst/>
            <a:rect r="r" b="b" t="t" l="l"/>
            <a:pathLst>
              <a:path h="1402968" w="1486768">
                <a:moveTo>
                  <a:pt x="0" y="0"/>
                </a:moveTo>
                <a:lnTo>
                  <a:pt x="1486768" y="0"/>
                </a:lnTo>
                <a:lnTo>
                  <a:pt x="1486768" y="1402968"/>
                </a:lnTo>
                <a:lnTo>
                  <a:pt x="0" y="1402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36539" y="6877247"/>
            <a:ext cx="8828611" cy="1997473"/>
          </a:xfrm>
          <a:custGeom>
            <a:avLst/>
            <a:gdLst/>
            <a:ahLst/>
            <a:cxnLst/>
            <a:rect r="r" b="b" t="t" l="l"/>
            <a:pathLst>
              <a:path h="1997473" w="8828611">
                <a:moveTo>
                  <a:pt x="0" y="0"/>
                </a:moveTo>
                <a:lnTo>
                  <a:pt x="8828611" y="0"/>
                </a:lnTo>
                <a:lnTo>
                  <a:pt x="8828611" y="1997473"/>
                </a:lnTo>
                <a:lnTo>
                  <a:pt x="0" y="1997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78213" y="3506788"/>
            <a:ext cx="5467130" cy="354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 COLLECTION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6584" y="1771566"/>
            <a:ext cx="3737707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CSV_FILE: Path for price history storage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ZENOH_PRICE_KEY: Pub/sub channel for price data </a:t>
            </a:r>
          </a:p>
          <a:p>
            <a:pPr algn="just" marL="0" indent="0" lvl="1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CRYPTO_IDS: Supported cryptocurrencies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64664" y="813356"/>
            <a:ext cx="2741548" cy="80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6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FIELDS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36820" y="1771566"/>
            <a:ext cx="3737707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lang="en-US" sz="18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fetch_prices(): Gets current prices from CoinGecko API 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fetch_crypto_news(): Scrapes headlines from CryptoPanic </a:t>
            </a:r>
          </a:p>
          <a:p>
            <a:pPr algn="just" marL="0" indent="0" lvl="1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append_to_csv(): Logs prices with timestamps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53309" y="813356"/>
            <a:ext cx="3123138" cy="80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6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METHODS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23907" y="5830475"/>
            <a:ext cx="3120252" cy="80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6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FUNCTIONS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6759" y="506038"/>
            <a:ext cx="9828918" cy="9274924"/>
          </a:xfrm>
          <a:custGeom>
            <a:avLst/>
            <a:gdLst/>
            <a:ahLst/>
            <a:cxnLst/>
            <a:rect r="r" b="b" t="t" l="l"/>
            <a:pathLst>
              <a:path h="9274924" w="9828918">
                <a:moveTo>
                  <a:pt x="0" y="0"/>
                </a:moveTo>
                <a:lnTo>
                  <a:pt x="9828918" y="0"/>
                </a:lnTo>
                <a:lnTo>
                  <a:pt x="9828918" y="9274924"/>
                </a:lnTo>
                <a:lnTo>
                  <a:pt x="0" y="927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892197" y="1459949"/>
            <a:ext cx="7367103" cy="73671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6007100"/>
            <a:ext cx="6877219" cy="1500811"/>
          </a:xfrm>
          <a:custGeom>
            <a:avLst/>
            <a:gdLst/>
            <a:ahLst/>
            <a:cxnLst/>
            <a:rect r="r" b="b" t="t" l="l"/>
            <a:pathLst>
              <a:path h="1500811" w="6877219">
                <a:moveTo>
                  <a:pt x="0" y="0"/>
                </a:moveTo>
                <a:lnTo>
                  <a:pt x="6877219" y="0"/>
                </a:lnTo>
                <a:lnTo>
                  <a:pt x="6877219" y="1500811"/>
                </a:lnTo>
                <a:lnTo>
                  <a:pt x="0" y="15008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02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36174"/>
            <a:ext cx="9263329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MODULE: PREDICTION ENGINE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9958" y="3930149"/>
            <a:ext cx="1310278" cy="54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4"/>
              </a:lnSpc>
              <a:spcBef>
                <a:spcPct val="0"/>
              </a:spcBef>
            </a:pPr>
            <a:r>
              <a:rPr lang="en-US" sz="3167" strike="noStrike" u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FIELDS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535487"/>
            <a:ext cx="6217295" cy="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PRICE_HISTORY: DEQUE STORING LAST 10-100 PRICE POINTS </a:t>
            </a:r>
          </a:p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● prediction_history: Stores prediction 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88533" y="5371331"/>
            <a:ext cx="1310278" cy="5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3"/>
              </a:lnSpc>
              <a:spcBef>
                <a:spcPct val="0"/>
              </a:spcBef>
            </a:pPr>
            <a:r>
              <a:rPr lang="en-US" sz="2888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METHODS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99091" y="7660311"/>
            <a:ext cx="1606829" cy="54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FUNCTIONS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155611"/>
            <a:ext cx="6877219" cy="10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70"/>
              </a:lnSpc>
            </a:pPr>
            <a:r>
              <a:rPr lang="en-US" sz="1978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 CLEANING HANDLES: </a:t>
            </a:r>
          </a:p>
          <a:p>
            <a:pPr algn="r">
              <a:lnSpc>
                <a:spcPts val="2770"/>
              </a:lnSpc>
            </a:pPr>
            <a:r>
              <a:rPr lang="en-US" sz="1978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Invalid timestamps via pd.to_datetime(errors='coerce') </a:t>
            </a:r>
          </a:p>
          <a:p>
            <a:pPr algn="r">
              <a:lnSpc>
                <a:spcPts val="2770"/>
              </a:lnSpc>
              <a:spcBef>
                <a:spcPct val="0"/>
              </a:spcBef>
            </a:pPr>
            <a:r>
              <a:rPr lang="en-US" sz="1978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Outliers through value range filters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29750">
            <a:off x="4992600" y="8193181"/>
            <a:ext cx="2257477" cy="2130237"/>
          </a:xfrm>
          <a:custGeom>
            <a:avLst/>
            <a:gdLst/>
            <a:ahLst/>
            <a:cxnLst/>
            <a:rect r="r" b="b" t="t" l="l"/>
            <a:pathLst>
              <a:path h="2130237" w="2257477">
                <a:moveTo>
                  <a:pt x="0" y="0"/>
                </a:moveTo>
                <a:lnTo>
                  <a:pt x="2257477" y="0"/>
                </a:lnTo>
                <a:lnTo>
                  <a:pt x="2257477" y="2130238"/>
                </a:lnTo>
                <a:lnTo>
                  <a:pt x="0" y="2130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34501" y="4374656"/>
            <a:ext cx="9158371" cy="2965070"/>
          </a:xfrm>
          <a:custGeom>
            <a:avLst/>
            <a:gdLst/>
            <a:ahLst/>
            <a:cxnLst/>
            <a:rect r="r" b="b" t="t" l="l"/>
            <a:pathLst>
              <a:path h="2965070" w="9158371">
                <a:moveTo>
                  <a:pt x="0" y="0"/>
                </a:moveTo>
                <a:lnTo>
                  <a:pt x="9158371" y="0"/>
                </a:lnTo>
                <a:lnTo>
                  <a:pt x="9158371" y="2965071"/>
                </a:lnTo>
                <a:lnTo>
                  <a:pt x="0" y="2965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325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58579"/>
            <a:ext cx="8115300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ey Components: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Real-time Price Chart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a. Displays last N points (configurable via slider)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b. Color-coded percentage changes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Prediction Tab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a. 24-hour forecast with confidence bands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b. Hourly prediction table with trend indicators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News Aggregator </a:t>
            </a:r>
          </a:p>
          <a:p>
            <a:pPr algn="just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a. Displays top 4 news items with links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99555"/>
            <a:ext cx="7305801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VISUALIZATION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2575" y="1685191"/>
            <a:ext cx="8760296" cy="147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4"/>
              </a:lnSpc>
              <a:spcBef>
                <a:spcPct val="0"/>
              </a:spcBef>
            </a:pPr>
            <a:r>
              <a:rPr lang="en-US" sz="8603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INTERACTIVE ELEMENTS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22510" y="1983698"/>
            <a:ext cx="3636790" cy="6319604"/>
            <a:chOff x="0" y="0"/>
            <a:chExt cx="3834072" cy="6662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34072" cy="6662420"/>
            </a:xfrm>
            <a:custGeom>
              <a:avLst/>
              <a:gdLst/>
              <a:ahLst/>
              <a:cxnLst/>
              <a:rect r="r" b="b" t="t" l="l"/>
              <a:pathLst>
                <a:path h="6662420" w="3834072">
                  <a:moveTo>
                    <a:pt x="3834072" y="3331210"/>
                  </a:moveTo>
                  <a:lnTo>
                    <a:pt x="3834072" y="6662420"/>
                  </a:lnTo>
                  <a:cubicBezTo>
                    <a:pt x="1716051" y="6662420"/>
                    <a:pt x="0" y="5170170"/>
                    <a:pt x="0" y="3331210"/>
                  </a:cubicBezTo>
                  <a:cubicBezTo>
                    <a:pt x="0" y="1492250"/>
                    <a:pt x="1716051" y="0"/>
                    <a:pt x="3834072" y="0"/>
                  </a:cubicBezTo>
                  <a:lnTo>
                    <a:pt x="3834072" y="3331210"/>
                  </a:lnTo>
                  <a:close/>
                </a:path>
              </a:pathLst>
            </a:custGeom>
            <a:blipFill>
              <a:blip r:embed="rId3"/>
              <a:stretch>
                <a:fillRect l="-9397" t="0" r="-939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153313" y="1983698"/>
            <a:ext cx="3469198" cy="6319604"/>
            <a:chOff x="0" y="0"/>
            <a:chExt cx="3485883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8588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85883">
                  <a:moveTo>
                    <a:pt x="3485883" y="3175000"/>
                  </a:moveTo>
                  <a:cubicBezTo>
                    <a:pt x="3485883" y="4928502"/>
                    <a:pt x="1925198" y="6350000"/>
                    <a:pt x="0" y="6350000"/>
                  </a:cubicBezTo>
                  <a:lnTo>
                    <a:pt x="0" y="0"/>
                  </a:lnTo>
                  <a:cubicBezTo>
                    <a:pt x="1925198" y="0"/>
                    <a:pt x="3485883" y="1421498"/>
                    <a:pt x="3485883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12266" t="0" r="-1226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2929750">
            <a:off x="12365450" y="7912088"/>
            <a:ext cx="3468096" cy="3272622"/>
          </a:xfrm>
          <a:custGeom>
            <a:avLst/>
            <a:gdLst/>
            <a:ahLst/>
            <a:cxnLst/>
            <a:rect r="r" b="b" t="t" l="l"/>
            <a:pathLst>
              <a:path h="3272622" w="3468096">
                <a:moveTo>
                  <a:pt x="0" y="0"/>
                </a:moveTo>
                <a:lnTo>
                  <a:pt x="3468096" y="0"/>
                </a:lnTo>
                <a:lnTo>
                  <a:pt x="3468096" y="3272622"/>
                </a:lnTo>
                <a:lnTo>
                  <a:pt x="0" y="3272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224507">
            <a:off x="7469357" y="1205092"/>
            <a:ext cx="2390310" cy="2255583"/>
          </a:xfrm>
          <a:custGeom>
            <a:avLst/>
            <a:gdLst/>
            <a:ahLst/>
            <a:cxnLst/>
            <a:rect r="r" b="b" t="t" l="l"/>
            <a:pathLst>
              <a:path h="2255583" w="2390310">
                <a:moveTo>
                  <a:pt x="0" y="0"/>
                </a:moveTo>
                <a:lnTo>
                  <a:pt x="2390310" y="0"/>
                </a:lnTo>
                <a:lnTo>
                  <a:pt x="2390310" y="2255583"/>
                </a:lnTo>
                <a:lnTo>
                  <a:pt x="0" y="2255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2032069">
            <a:off x="9178774" y="-238900"/>
            <a:ext cx="1503889" cy="1419124"/>
          </a:xfrm>
          <a:custGeom>
            <a:avLst/>
            <a:gdLst/>
            <a:ahLst/>
            <a:cxnLst/>
            <a:rect r="r" b="b" t="t" l="l"/>
            <a:pathLst>
              <a:path h="1419124" w="1503889">
                <a:moveTo>
                  <a:pt x="0" y="0"/>
                </a:moveTo>
                <a:lnTo>
                  <a:pt x="1503889" y="0"/>
                </a:lnTo>
                <a:lnTo>
                  <a:pt x="1503889" y="1419125"/>
                </a:lnTo>
                <a:lnTo>
                  <a:pt x="0" y="1419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114252" y="4083050"/>
            <a:ext cx="8690944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CHAPTER 3: 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DAGpxujHCIs</dc:identifier>
  <dcterms:modified xsi:type="dcterms:W3CDTF">2011-08-01T06:04:30Z</dcterms:modified>
  <cp:revision>1</cp:revision>
  <dc:title>crypto currency tracking and ai prediction web site</dc:title>
</cp:coreProperties>
</file>